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408" r:id="rId2"/>
    <p:sldId id="409" r:id="rId3"/>
    <p:sldId id="405" r:id="rId4"/>
    <p:sldId id="412" r:id="rId5"/>
    <p:sldId id="381" r:id="rId6"/>
    <p:sldId id="407" r:id="rId7"/>
    <p:sldId id="265" r:id="rId8"/>
    <p:sldId id="374" r:id="rId9"/>
    <p:sldId id="373" r:id="rId10"/>
    <p:sldId id="359" r:id="rId11"/>
    <p:sldId id="316" r:id="rId12"/>
    <p:sldId id="363" r:id="rId13"/>
    <p:sldId id="38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5D4C"/>
    <a:srgbClr val="9C794A"/>
    <a:srgbClr val="C5A984"/>
    <a:srgbClr val="413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162" autoAdjust="0"/>
  </p:normalViewPr>
  <p:slideViewPr>
    <p:cSldViewPr snapToGrid="0">
      <p:cViewPr varScale="1">
        <p:scale>
          <a:sx n="93" d="100"/>
          <a:sy n="93" d="100"/>
        </p:scale>
        <p:origin x="11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08/09/2022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89489" y="797510"/>
            <a:ext cx="10251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55D4C"/>
                </a:solidFill>
              </a:rPr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/>
          <a:srcRect l="1947" t="463" r="5237" b="11501"/>
          <a:stretch>
            <a:fillRect/>
          </a:stretch>
        </p:blipFill>
        <p:spPr>
          <a:xfrm>
            <a:off x="6429099" y="600152"/>
            <a:ext cx="5436380" cy="5910595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344777" y="0"/>
            <a:ext cx="384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Du document à l’XML-TEI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3"/>
          <a:srcRect l="5632" t="2177" r="1228" b="15111"/>
          <a:stretch>
            <a:fillRect/>
          </a:stretch>
        </p:blipFill>
        <p:spPr>
          <a:xfrm>
            <a:off x="232012" y="1868689"/>
            <a:ext cx="6197087" cy="2964461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198441" y="1254034"/>
            <a:ext cx="226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</a:t>
            </a:r>
            <a:r>
              <a:rPr lang="fr-FR" dirty="0" err="1"/>
              <a:t>Transkribus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780973" y="5760430"/>
            <a:ext cx="253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XML-TEI formatée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0" y="0"/>
            <a:ext cx="352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2 – Du repérage à la présentation des données</a:t>
            </a:r>
          </a:p>
          <a:p>
            <a:r>
              <a:rPr lang="fr-FR" sz="1400" dirty="0" err="1">
                <a:solidFill>
                  <a:srgbClr val="413D40"/>
                </a:solidFill>
                <a:latin typeface="+mj-lt"/>
              </a:rPr>
              <a:t>2a</a:t>
            </a:r>
            <a:r>
              <a:rPr lang="fr-FR" sz="1400" dirty="0">
                <a:solidFill>
                  <a:srgbClr val="413D40"/>
                </a:solidFill>
                <a:latin typeface="+mj-lt"/>
              </a:rPr>
              <a:t> ‒ Structuration et encodage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2149311" y="42246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63" y="754879"/>
            <a:ext cx="281032" cy="28103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84676" y="736474"/>
            <a:ext cx="2152923" cy="3856535"/>
          </a:xfrm>
          <a:prstGeom prst="rect">
            <a:avLst/>
          </a:prstGeom>
          <a:noFill/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fr-FR" sz="1350">
              <a:solidFill>
                <a:srgbClr val="41719C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91274" y="742972"/>
            <a:ext cx="168959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5" dirty="0"/>
              <a:t>COEU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61598" y="3585780"/>
            <a:ext cx="333746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350" dirty="0"/>
              <a:t>☒</a:t>
            </a:r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284676" y="1096072"/>
            <a:ext cx="2152923" cy="1065"/>
          </a:xfrm>
          <a:prstGeom prst="line">
            <a:avLst/>
          </a:prstGeom>
          <a:ln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1596040" y="3628557"/>
            <a:ext cx="79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Français</a:t>
            </a:r>
            <a:endParaRPr lang="fr-FR" sz="1065" dirty="0"/>
          </a:p>
        </p:txBody>
      </p:sp>
      <p:sp>
        <p:nvSpPr>
          <p:cNvPr id="26" name="ZoneTexte 25"/>
          <p:cNvSpPr txBox="1"/>
          <p:nvPr/>
        </p:nvSpPr>
        <p:spPr>
          <a:xfrm>
            <a:off x="601186" y="3595483"/>
            <a:ext cx="773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Anglais</a:t>
            </a:r>
            <a:endParaRPr lang="fr-FR" sz="1065" dirty="0"/>
          </a:p>
        </p:txBody>
      </p:sp>
      <p:sp>
        <p:nvSpPr>
          <p:cNvPr id="27" name="Rectangle 26"/>
          <p:cNvSpPr/>
          <p:nvPr/>
        </p:nvSpPr>
        <p:spPr>
          <a:xfrm>
            <a:off x="355087" y="3592545"/>
            <a:ext cx="333746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350" dirty="0"/>
              <a:t>☐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59138" y="3330252"/>
            <a:ext cx="1644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/>
              <a:t>Langue</a:t>
            </a:r>
            <a:r>
              <a:rPr lang="fr-FR" sz="1065" u="sng" dirty="0"/>
              <a:t> de l’Index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764362" y="1248097"/>
            <a:ext cx="133972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65" dirty="0"/>
              <a:t>Dictionnaires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2673" y="1296220"/>
            <a:ext cx="1852612" cy="2018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31" name="Flèche vers le bas 30"/>
          <p:cNvSpPr/>
          <p:nvPr/>
        </p:nvSpPr>
        <p:spPr>
          <a:xfrm>
            <a:off x="2133590" y="1392458"/>
            <a:ext cx="45719" cy="45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32" name="ZoneTexte 31"/>
          <p:cNvSpPr txBox="1"/>
          <p:nvPr/>
        </p:nvSpPr>
        <p:spPr>
          <a:xfrm>
            <a:off x="243814" y="1498212"/>
            <a:ext cx="238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Choisir un ou plusieurs dictionnaires (ne rien sélectionner pour tous les interroger)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302280" y="5043809"/>
            <a:ext cx="2073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  <a:p>
            <a:r>
              <a:rPr lang="fr-FR" sz="1600" b="1" dirty="0">
                <a:solidFill>
                  <a:srgbClr val="8A1538"/>
                </a:solidFill>
              </a:rPr>
              <a:t>Cœur</a:t>
            </a:r>
          </a:p>
          <a:p>
            <a:r>
              <a:rPr lang="fr-FR" sz="1600" dirty="0"/>
              <a:t>Cœurs</a:t>
            </a:r>
          </a:p>
          <a:p>
            <a:r>
              <a:rPr lang="fr-FR" sz="1600" dirty="0"/>
              <a:t>…</a:t>
            </a:r>
          </a:p>
        </p:txBody>
      </p:sp>
      <p:cxnSp>
        <p:nvCxnSpPr>
          <p:cNvPr id="34" name="Connecteur droit 33"/>
          <p:cNvCxnSpPr/>
          <p:nvPr/>
        </p:nvCxnSpPr>
        <p:spPr>
          <a:xfrm flipV="1">
            <a:off x="281307" y="3171410"/>
            <a:ext cx="2152923" cy="1065"/>
          </a:xfrm>
          <a:prstGeom prst="line">
            <a:avLst/>
          </a:prstGeom>
          <a:ln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45" y="3057124"/>
            <a:ext cx="379013" cy="23877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42201" y="1903070"/>
            <a:ext cx="1183337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65" u="sng" dirty="0"/>
              <a:t>Dates de parution</a:t>
            </a:r>
          </a:p>
        </p:txBody>
      </p:sp>
      <p:cxnSp>
        <p:nvCxnSpPr>
          <p:cNvPr id="37" name="Connecteur droit 36"/>
          <p:cNvCxnSpPr/>
          <p:nvPr/>
        </p:nvCxnSpPr>
        <p:spPr>
          <a:xfrm flipV="1">
            <a:off x="630589" y="2387722"/>
            <a:ext cx="1416679" cy="1"/>
          </a:xfrm>
          <a:prstGeom prst="line">
            <a:avLst/>
          </a:prstGeom>
          <a:ln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1795094" y="2733877"/>
            <a:ext cx="7684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65" dirty="0"/>
              <a:t>1943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93440" y="2390986"/>
            <a:ext cx="46038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65" dirty="0"/>
              <a:t>1622</a:t>
            </a:r>
          </a:p>
        </p:txBody>
      </p:sp>
      <p:cxnSp>
        <p:nvCxnSpPr>
          <p:cNvPr id="40" name="Connecteur droit 39"/>
          <p:cNvCxnSpPr/>
          <p:nvPr/>
        </p:nvCxnSpPr>
        <p:spPr>
          <a:xfrm flipV="1">
            <a:off x="617089" y="2755890"/>
            <a:ext cx="1416679" cy="1"/>
          </a:xfrm>
          <a:prstGeom prst="line">
            <a:avLst/>
          </a:prstGeom>
          <a:ln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Bouée 40"/>
          <p:cNvSpPr/>
          <p:nvPr/>
        </p:nvSpPr>
        <p:spPr>
          <a:xfrm>
            <a:off x="2025147" y="2671582"/>
            <a:ext cx="103595" cy="11153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42" name="Bouée 41"/>
          <p:cNvSpPr/>
          <p:nvPr/>
        </p:nvSpPr>
        <p:spPr>
          <a:xfrm>
            <a:off x="526286" y="2328393"/>
            <a:ext cx="103595" cy="111537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67828" y="3857725"/>
            <a:ext cx="333746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350" dirty="0"/>
              <a:t>☐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96086" y="3873339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/>
              <a:t>Latin</a:t>
            </a:r>
            <a:endParaRPr lang="fr-FR" sz="1065" dirty="0"/>
          </a:p>
        </p:txBody>
      </p:sp>
      <p:sp>
        <p:nvSpPr>
          <p:cNvPr id="45" name="Rectangle 44"/>
          <p:cNvSpPr/>
          <p:nvPr/>
        </p:nvSpPr>
        <p:spPr>
          <a:xfrm>
            <a:off x="1587652" y="3879570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/>
              <a:t>Grec</a:t>
            </a:r>
            <a:endParaRPr lang="fr-FR" sz="1065" dirty="0"/>
          </a:p>
        </p:txBody>
      </p:sp>
      <p:sp>
        <p:nvSpPr>
          <p:cNvPr id="46" name="Rectangle 45"/>
          <p:cNvSpPr/>
          <p:nvPr/>
        </p:nvSpPr>
        <p:spPr>
          <a:xfrm>
            <a:off x="355087" y="3846329"/>
            <a:ext cx="349392" cy="300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dirty="0"/>
              <a:t>☐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62239" y="4127579"/>
            <a:ext cx="333746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350" dirty="0"/>
              <a:t>☐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85684" y="4150009"/>
            <a:ext cx="5613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dirty="0"/>
              <a:t>Autres</a:t>
            </a:r>
            <a:endParaRPr lang="fr-FR" sz="1065" dirty="0"/>
          </a:p>
        </p:txBody>
      </p:sp>
      <p:sp>
        <p:nvSpPr>
          <p:cNvPr id="49" name="Rectangle 48"/>
          <p:cNvSpPr/>
          <p:nvPr/>
        </p:nvSpPr>
        <p:spPr>
          <a:xfrm>
            <a:off x="285136" y="4593009"/>
            <a:ext cx="2152923" cy="1988708"/>
          </a:xfrm>
          <a:prstGeom prst="rect">
            <a:avLst/>
          </a:prstGeom>
          <a:noFill/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fr-FR" sz="1350">
              <a:solidFill>
                <a:srgbClr val="41719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81277" y="736475"/>
            <a:ext cx="4522789" cy="2869648"/>
          </a:xfrm>
          <a:prstGeom prst="rect">
            <a:avLst/>
          </a:prstGeom>
          <a:noFill/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fr-FR" sz="1350">
              <a:solidFill>
                <a:srgbClr val="41719C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448312" y="733874"/>
            <a:ext cx="45227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Entrées</a:t>
            </a:r>
            <a:endParaRPr lang="fr-FR" sz="1335" b="1" dirty="0"/>
          </a:p>
        </p:txBody>
      </p:sp>
      <p:sp>
        <p:nvSpPr>
          <p:cNvPr id="52" name="Rectangle 51"/>
          <p:cNvSpPr/>
          <p:nvPr/>
        </p:nvSpPr>
        <p:spPr>
          <a:xfrm>
            <a:off x="2686440" y="3626544"/>
            <a:ext cx="1701364" cy="5128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335" b="1" dirty="0"/>
              <a:t>Suggestions</a:t>
            </a:r>
          </a:p>
          <a:p>
            <a:pPr algn="ctr"/>
            <a:r>
              <a:rPr lang="fr-FR" sz="1335" b="1" dirty="0"/>
              <a:t>[Nouvelle </a:t>
            </a:r>
            <a:r>
              <a:rPr lang="fr-FR" sz="1400" b="1" dirty="0"/>
              <a:t>recherche</a:t>
            </a:r>
            <a:r>
              <a:rPr lang="fr-FR" sz="1335" b="1" dirty="0"/>
              <a:t>]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481277" y="3606124"/>
            <a:ext cx="2145084" cy="2975593"/>
          </a:xfrm>
          <a:prstGeom prst="rect">
            <a:avLst/>
          </a:prstGeom>
          <a:noFill/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fr-FR" sz="1350">
              <a:solidFill>
                <a:srgbClr val="41719C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26360" y="3606121"/>
            <a:ext cx="2377707" cy="2975595"/>
          </a:xfrm>
          <a:prstGeom prst="rect">
            <a:avLst/>
          </a:prstGeom>
          <a:noFill/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fr-FR" sz="1350">
              <a:solidFill>
                <a:srgbClr val="41719C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973813" y="3614386"/>
            <a:ext cx="15475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Traductions</a:t>
            </a:r>
            <a:endParaRPr lang="fr-FR" sz="1335" b="1" dirty="0"/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82" y="3504237"/>
            <a:ext cx="379013" cy="238779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/>
        </p:nvPicPr>
        <p:blipFill rotWithShape="1">
          <a:blip r:embed="rId5"/>
          <a:srcRect l="8383" t="749" r="9896" b="1352"/>
          <a:stretch>
            <a:fillRect/>
          </a:stretch>
        </p:blipFill>
        <p:spPr>
          <a:xfrm flipH="1">
            <a:off x="11845674" y="722445"/>
            <a:ext cx="185781" cy="5883079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 rotWithShape="1">
          <a:blip r:embed="rId6"/>
          <a:srcRect l="14243" t="15856" r="8217" b="9417"/>
          <a:stretch>
            <a:fillRect/>
          </a:stretch>
        </p:blipFill>
        <p:spPr>
          <a:xfrm>
            <a:off x="11645793" y="3409003"/>
            <a:ext cx="199881" cy="219383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7"/>
          <a:srcRect l="5660" t="18412" r="-1" b="13502"/>
          <a:stretch>
            <a:fillRect/>
          </a:stretch>
        </p:blipFill>
        <p:spPr>
          <a:xfrm>
            <a:off x="7042300" y="3378437"/>
            <a:ext cx="207828" cy="251600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 rotWithShape="1">
          <a:blip r:embed="rId8"/>
          <a:srcRect l="933" t="699" r="1109" b="533"/>
          <a:stretch>
            <a:fillRect/>
          </a:stretch>
        </p:blipFill>
        <p:spPr>
          <a:xfrm>
            <a:off x="7306365" y="716853"/>
            <a:ext cx="4306111" cy="5870444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2557569" y="4119938"/>
            <a:ext cx="195795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8A1538"/>
                </a:solidFill>
              </a:rPr>
              <a:t>Circulation –</a:t>
            </a:r>
          </a:p>
          <a:p>
            <a:r>
              <a:rPr lang="fr-FR" sz="1200" b="1" dirty="0">
                <a:solidFill>
                  <a:srgbClr val="8A1538"/>
                </a:solidFill>
              </a:rPr>
              <a:t>Cœur</a:t>
            </a:r>
            <a:r>
              <a:rPr lang="fr-FR" sz="1200" dirty="0"/>
              <a:t>. Littré-Robin (13e éd. 1873, p. 321)</a:t>
            </a:r>
          </a:p>
          <a:p>
            <a:r>
              <a:rPr lang="fr-FR" sz="1200" b="1" dirty="0">
                <a:solidFill>
                  <a:srgbClr val="8A1538"/>
                </a:solidFill>
              </a:rPr>
              <a:t>Cœur</a:t>
            </a:r>
            <a:r>
              <a:rPr lang="fr-FR" sz="1200" dirty="0"/>
              <a:t>. Littré-Gilbert (21e éd. 1908, p. 350)</a:t>
            </a:r>
            <a:endParaRPr lang="fr-FR" sz="1200" dirty="0">
              <a:solidFill>
                <a:srgbClr val="8A1538"/>
              </a:solidFill>
            </a:endParaRPr>
          </a:p>
          <a:p>
            <a:r>
              <a:rPr lang="fr-FR" sz="1400" dirty="0">
                <a:solidFill>
                  <a:srgbClr val="8A1538"/>
                </a:solidFill>
              </a:rPr>
              <a:t>Endocarde +</a:t>
            </a:r>
          </a:p>
          <a:p>
            <a:r>
              <a:rPr lang="fr-FR" sz="1400" dirty="0">
                <a:solidFill>
                  <a:srgbClr val="8A1538"/>
                </a:solidFill>
              </a:rPr>
              <a:t>Mitral +</a:t>
            </a:r>
          </a:p>
          <a:p>
            <a:r>
              <a:rPr lang="fr-FR" sz="1400" dirty="0">
                <a:solidFill>
                  <a:srgbClr val="8A1538"/>
                </a:solidFill>
              </a:rPr>
              <a:t>Os +</a:t>
            </a:r>
          </a:p>
          <a:p>
            <a:r>
              <a:rPr lang="fr-FR" sz="1400" dirty="0">
                <a:solidFill>
                  <a:srgbClr val="8A1538"/>
                </a:solidFill>
              </a:rPr>
              <a:t>Tricuspide +</a:t>
            </a:r>
          </a:p>
          <a:p>
            <a:r>
              <a:rPr lang="fr-FR" sz="1400" dirty="0">
                <a:solidFill>
                  <a:srgbClr val="8A1538"/>
                </a:solidFill>
              </a:rPr>
              <a:t>Valvules +</a:t>
            </a:r>
          </a:p>
          <a:p>
            <a:r>
              <a:rPr lang="fr-FR" sz="1400" dirty="0">
                <a:solidFill>
                  <a:srgbClr val="8A1538"/>
                </a:solidFill>
              </a:rPr>
              <a:t>Veine +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709707" y="4155610"/>
            <a:ext cx="19579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l-GR" sz="1400" b="0" i="0" u="none" strike="noStrike" kern="1200" cap="none" spc="0" normalizeH="0" baseline="0" noProof="0" dirty="0">
                <a:ln>
                  <a:noFill/>
                </a:ln>
                <a:solidFill>
                  <a:srgbClr val="8A1538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κ</a:t>
            </a:r>
            <a:r>
              <a:rPr lang="el-GR" sz="1400" dirty="0">
                <a:solidFill>
                  <a:srgbClr val="8A1538"/>
                </a:solidFill>
                <a:cs typeface="Times New Roman" panose="02020603050405020304" pitchFamily="18" charset="0"/>
              </a:rPr>
              <a:t>αρδία</a:t>
            </a:r>
            <a:r>
              <a:rPr lang="fr-FR" sz="1400" dirty="0">
                <a:solidFill>
                  <a:prstClr val="black"/>
                </a:solidFill>
              </a:rPr>
              <a:t> (</a:t>
            </a:r>
            <a:r>
              <a:rPr lang="fr-FR" sz="1400" dirty="0" err="1">
                <a:solidFill>
                  <a:prstClr val="black"/>
                </a:solidFill>
              </a:rPr>
              <a:t>grc</a:t>
            </a:r>
            <a:r>
              <a:rPr lang="fr-FR" sz="1400" dirty="0">
                <a:solidFill>
                  <a:prstClr val="black"/>
                </a:solidFill>
              </a:rPr>
              <a:t>.) </a:t>
            </a:r>
            <a:r>
              <a:rPr lang="fr-FR" sz="1400" dirty="0">
                <a:solidFill>
                  <a:srgbClr val="8A1538"/>
                </a:solidFill>
              </a:rPr>
              <a:t>+</a:t>
            </a:r>
            <a:endParaRPr lang="fr-FR" sz="1400" dirty="0">
              <a:solidFill>
                <a:srgbClr val="8A1538"/>
              </a:solidFill>
              <a:cs typeface="Times New Roman" panose="02020603050405020304" pitchFamily="18" charset="0"/>
            </a:endParaRPr>
          </a:p>
          <a:p>
            <a:pPr defTabSz="914400">
              <a:defRPr/>
            </a:pPr>
            <a:r>
              <a:rPr lang="el-GR" sz="1400" dirty="0">
                <a:solidFill>
                  <a:srgbClr val="8A1538"/>
                </a:solidFill>
                <a:cs typeface="Times New Roman" panose="02020603050405020304" pitchFamily="18" charset="0"/>
              </a:rPr>
              <a:t>κέαρ</a:t>
            </a:r>
            <a:r>
              <a:rPr lang="fr-FR" sz="1400" dirty="0">
                <a:solidFill>
                  <a:srgbClr val="8A1538"/>
                </a:solidFill>
              </a:rPr>
              <a:t> </a:t>
            </a:r>
            <a:r>
              <a:rPr lang="fr-FR" sz="1400" dirty="0">
                <a:solidFill>
                  <a:prstClr val="black"/>
                </a:solidFill>
              </a:rPr>
              <a:t>(</a:t>
            </a:r>
            <a:r>
              <a:rPr lang="fr-FR" sz="1400" dirty="0" err="1">
                <a:solidFill>
                  <a:prstClr val="black"/>
                </a:solidFill>
              </a:rPr>
              <a:t>grc</a:t>
            </a:r>
            <a:r>
              <a:rPr lang="fr-FR" sz="1400" dirty="0">
                <a:solidFill>
                  <a:prstClr val="black"/>
                </a:solidFill>
              </a:rPr>
              <a:t>.) </a:t>
            </a:r>
            <a:r>
              <a:rPr lang="fr-FR" sz="1400" dirty="0">
                <a:solidFill>
                  <a:srgbClr val="8A1538"/>
                </a:solidFill>
              </a:rPr>
              <a:t>+</a:t>
            </a:r>
            <a:endParaRPr lang="el-GR" sz="1400" dirty="0">
              <a:solidFill>
                <a:srgbClr val="8A1538"/>
              </a:solidFill>
            </a:endParaRPr>
          </a:p>
          <a:p>
            <a:pPr defTabSz="914400">
              <a:defRPr/>
            </a:pPr>
            <a:r>
              <a:rPr lang="el-GR" sz="1400" dirty="0">
                <a:solidFill>
                  <a:srgbClr val="8A1538"/>
                </a:solidFill>
                <a:cs typeface="Times New Roman" panose="02020603050405020304" pitchFamily="18" charset="0"/>
              </a:rPr>
              <a:t>κῆρ</a:t>
            </a:r>
            <a:r>
              <a:rPr lang="fr-FR" sz="1400" dirty="0">
                <a:solidFill>
                  <a:srgbClr val="8A1538"/>
                </a:solidFill>
              </a:rPr>
              <a:t> </a:t>
            </a:r>
            <a:r>
              <a:rPr lang="fr-FR" sz="1400" dirty="0">
                <a:solidFill>
                  <a:prstClr val="black"/>
                </a:solidFill>
              </a:rPr>
              <a:t>(</a:t>
            </a:r>
            <a:r>
              <a:rPr lang="fr-FR" sz="1400" dirty="0" err="1">
                <a:solidFill>
                  <a:prstClr val="black"/>
                </a:solidFill>
              </a:rPr>
              <a:t>grc</a:t>
            </a:r>
            <a:r>
              <a:rPr lang="fr-FR" sz="1400" dirty="0">
                <a:solidFill>
                  <a:prstClr val="black"/>
                </a:solidFill>
              </a:rPr>
              <a:t>.)</a:t>
            </a:r>
          </a:p>
          <a:p>
            <a:pPr defTabSz="914400">
              <a:defRPr/>
            </a:pPr>
            <a:r>
              <a:rPr lang="fr-FR" sz="1400" dirty="0">
                <a:solidFill>
                  <a:srgbClr val="8A1538"/>
                </a:solidFill>
              </a:rPr>
              <a:t>Cor </a:t>
            </a:r>
            <a:r>
              <a:rPr lang="fr-FR" sz="1400" dirty="0"/>
              <a:t>(lat.) </a:t>
            </a:r>
            <a:r>
              <a:rPr lang="fr-FR" sz="1400" dirty="0">
                <a:solidFill>
                  <a:srgbClr val="8A1538"/>
                </a:solidFill>
              </a:rPr>
              <a:t>+</a:t>
            </a:r>
            <a:endParaRPr lang="fr-FR" sz="1400" i="1" dirty="0"/>
          </a:p>
          <a:p>
            <a:pPr lvl="0"/>
            <a:r>
              <a:rPr lang="fr-FR" sz="1400" i="1" dirty="0" err="1">
                <a:solidFill>
                  <a:srgbClr val="8A1538"/>
                </a:solidFill>
              </a:rPr>
              <a:t>Corazon</a:t>
            </a:r>
            <a:r>
              <a:rPr lang="fr-FR" sz="1400" dirty="0">
                <a:solidFill>
                  <a:prstClr val="black"/>
                </a:solidFill>
              </a:rPr>
              <a:t> (es.) </a:t>
            </a:r>
            <a:r>
              <a:rPr lang="fr-FR" sz="1400" dirty="0">
                <a:solidFill>
                  <a:srgbClr val="8A1538"/>
                </a:solidFill>
              </a:rPr>
              <a:t>+</a:t>
            </a:r>
            <a:endParaRPr lang="fr-FR" sz="1400" dirty="0">
              <a:solidFill>
                <a:prstClr val="black"/>
              </a:solidFill>
            </a:endParaRPr>
          </a:p>
          <a:p>
            <a:pPr lvl="0"/>
            <a:r>
              <a:rPr lang="fr-FR" sz="1400" i="1" dirty="0" err="1">
                <a:solidFill>
                  <a:srgbClr val="8A1538"/>
                </a:solidFill>
              </a:rPr>
              <a:t>Cuore</a:t>
            </a:r>
            <a:r>
              <a:rPr lang="fr-FR" sz="1400" dirty="0">
                <a:solidFill>
                  <a:prstClr val="black"/>
                </a:solidFill>
              </a:rPr>
              <a:t> (</a:t>
            </a:r>
            <a:r>
              <a:rPr lang="fr-FR" sz="1400" dirty="0" err="1">
                <a:solidFill>
                  <a:prstClr val="black"/>
                </a:solidFill>
              </a:rPr>
              <a:t>it</a:t>
            </a:r>
            <a:r>
              <a:rPr lang="fr-FR" sz="1400" dirty="0">
                <a:solidFill>
                  <a:prstClr val="black"/>
                </a:solidFill>
              </a:rPr>
              <a:t>.)</a:t>
            </a:r>
            <a:r>
              <a:rPr lang="fr-FR" sz="1400" dirty="0">
                <a:solidFill>
                  <a:srgbClr val="8A1538"/>
                </a:solidFill>
              </a:rPr>
              <a:t> +</a:t>
            </a:r>
            <a:endParaRPr lang="fr-FR" sz="1400" dirty="0">
              <a:solidFill>
                <a:prstClr val="black"/>
              </a:solidFill>
            </a:endParaRPr>
          </a:p>
          <a:p>
            <a:pPr lvl="0"/>
            <a:r>
              <a:rPr lang="fr-FR" sz="1400" i="1" dirty="0" err="1">
                <a:solidFill>
                  <a:srgbClr val="8A1538"/>
                </a:solidFill>
              </a:rPr>
              <a:t>Heart</a:t>
            </a:r>
            <a:r>
              <a:rPr lang="fr-FR" sz="1400" dirty="0">
                <a:solidFill>
                  <a:prstClr val="black"/>
                </a:solidFill>
              </a:rPr>
              <a:t> (en.) </a:t>
            </a:r>
            <a:r>
              <a:rPr lang="fr-FR" sz="1400" dirty="0">
                <a:solidFill>
                  <a:srgbClr val="8A1538"/>
                </a:solidFill>
              </a:rPr>
              <a:t>+</a:t>
            </a:r>
            <a:endParaRPr lang="fr-FR" sz="1400" dirty="0">
              <a:solidFill>
                <a:prstClr val="black"/>
              </a:solidFill>
            </a:endParaRPr>
          </a:p>
          <a:p>
            <a:pPr lvl="0"/>
            <a:r>
              <a:rPr lang="fr-FR" sz="1400" i="1" dirty="0" err="1">
                <a:solidFill>
                  <a:srgbClr val="8A1538"/>
                </a:solidFill>
              </a:rPr>
              <a:t>Herz</a:t>
            </a:r>
            <a:r>
              <a:rPr lang="fr-FR" sz="1400" dirty="0">
                <a:solidFill>
                  <a:prstClr val="black"/>
                </a:solidFill>
              </a:rPr>
              <a:t> (de.) </a:t>
            </a:r>
            <a:r>
              <a:rPr lang="fr-FR" sz="1400" dirty="0">
                <a:solidFill>
                  <a:srgbClr val="8A1538"/>
                </a:solidFill>
              </a:rPr>
              <a:t>+</a:t>
            </a:r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521751" y="986286"/>
            <a:ext cx="447529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l-GR" sz="1200" dirty="0">
                <a:solidFill>
                  <a:srgbClr val="8A1538"/>
                </a:solidFill>
                <a:cs typeface="Times New Roman" panose="02020603050405020304" pitchFamily="18" charset="0"/>
              </a:rPr>
              <a:t>καρδία</a:t>
            </a:r>
            <a:r>
              <a:rPr lang="fr-FR" sz="1200" dirty="0">
                <a:solidFill>
                  <a:prstClr val="black"/>
                </a:solidFill>
              </a:rPr>
              <a:t>. De </a:t>
            </a:r>
            <a:r>
              <a:rPr lang="fr-FR" sz="1200" dirty="0" err="1">
                <a:solidFill>
                  <a:prstClr val="black"/>
                </a:solidFill>
              </a:rPr>
              <a:t>Gorris</a:t>
            </a:r>
            <a:r>
              <a:rPr lang="fr-FR" sz="1200" dirty="0">
                <a:solidFill>
                  <a:prstClr val="black"/>
                </a:solidFill>
              </a:rPr>
              <a:t> (1622, p. 289)</a:t>
            </a:r>
            <a:r>
              <a:rPr lang="fr-FR" sz="1200" dirty="0">
                <a:solidFill>
                  <a:srgbClr val="8A1538"/>
                </a:solidFill>
              </a:rPr>
              <a:t> –</a:t>
            </a:r>
            <a:endParaRPr lang="fr-FR" sz="1200" dirty="0">
              <a:solidFill>
                <a:prstClr val="black"/>
              </a:solidFill>
            </a:endParaRPr>
          </a:p>
          <a:p>
            <a:pPr lvl="0"/>
            <a:r>
              <a:rPr lang="fr-FR" sz="1200" dirty="0">
                <a:solidFill>
                  <a:srgbClr val="4F4849"/>
                </a:solidFill>
              </a:rPr>
              <a:t>vedette en grec ancien, article en latin</a:t>
            </a:r>
          </a:p>
          <a:p>
            <a:pPr lvl="0"/>
            <a:r>
              <a:rPr lang="fr-FR" sz="1200" dirty="0">
                <a:solidFill>
                  <a:srgbClr val="8A1538"/>
                </a:solidFill>
              </a:rPr>
              <a:t>Cor</a:t>
            </a:r>
            <a:r>
              <a:rPr lang="fr-FR" sz="1200" dirty="0">
                <a:solidFill>
                  <a:prstClr val="black"/>
                </a:solidFill>
              </a:rPr>
              <a:t>. James (1745 – vol.2) </a:t>
            </a:r>
            <a:r>
              <a:rPr lang="fr-FR" sz="1200" dirty="0">
                <a:solidFill>
                  <a:srgbClr val="8A1538"/>
                </a:solidFill>
              </a:rPr>
              <a:t>–</a:t>
            </a:r>
            <a:endParaRPr lang="fr-FR" sz="1200" dirty="0">
              <a:solidFill>
                <a:prstClr val="black"/>
              </a:solidFill>
            </a:endParaRPr>
          </a:p>
          <a:p>
            <a:pPr lvl="0"/>
            <a:r>
              <a:rPr lang="fr-FR" sz="1200" dirty="0">
                <a:solidFill>
                  <a:srgbClr val="4F4849"/>
                </a:solidFill>
              </a:rPr>
              <a:t>vedette en latin, article en anglais</a:t>
            </a:r>
          </a:p>
          <a:p>
            <a:pPr lvl="0"/>
            <a:r>
              <a:rPr lang="fr-FR" sz="1200" dirty="0">
                <a:solidFill>
                  <a:srgbClr val="8A1538"/>
                </a:solidFill>
              </a:rPr>
              <a:t>Cor</a:t>
            </a:r>
            <a:r>
              <a:rPr lang="fr-FR" sz="1200" dirty="0">
                <a:solidFill>
                  <a:prstClr val="black"/>
                </a:solidFill>
              </a:rPr>
              <a:t>. </a:t>
            </a:r>
            <a:r>
              <a:rPr lang="fr-FR" sz="1200" dirty="0" err="1">
                <a:solidFill>
                  <a:prstClr val="black"/>
                </a:solidFill>
              </a:rPr>
              <a:t>Castelli</a:t>
            </a:r>
            <a:r>
              <a:rPr lang="fr-FR" sz="1200" dirty="0">
                <a:solidFill>
                  <a:prstClr val="black"/>
                </a:solidFill>
              </a:rPr>
              <a:t> (1746, p. 217) </a:t>
            </a:r>
            <a:r>
              <a:rPr lang="fr-FR" sz="1200" dirty="0">
                <a:solidFill>
                  <a:srgbClr val="8A1538"/>
                </a:solidFill>
              </a:rPr>
              <a:t>–</a:t>
            </a:r>
            <a:endParaRPr lang="fr-FR" sz="1200" dirty="0">
              <a:solidFill>
                <a:prstClr val="black"/>
              </a:solidFill>
            </a:endParaRPr>
          </a:p>
          <a:p>
            <a:pPr lvl="0"/>
            <a:r>
              <a:rPr lang="fr-FR" sz="1200" dirty="0">
                <a:solidFill>
                  <a:srgbClr val="4F4849"/>
                </a:solidFill>
              </a:rPr>
              <a:t>vedette et article en latin</a:t>
            </a:r>
          </a:p>
          <a:p>
            <a:pPr lvl="0"/>
            <a:r>
              <a:rPr lang="fr-FR" sz="1200" dirty="0">
                <a:solidFill>
                  <a:srgbClr val="8A1538"/>
                </a:solidFill>
              </a:rPr>
              <a:t>Cor</a:t>
            </a:r>
            <a:r>
              <a:rPr lang="fr-FR" sz="1200" dirty="0">
                <a:solidFill>
                  <a:prstClr val="black"/>
                </a:solidFill>
              </a:rPr>
              <a:t>. James Diderot &amp; al. (1747 – vol.3, p. 771) </a:t>
            </a:r>
            <a:r>
              <a:rPr lang="fr-FR" sz="1200" dirty="0">
                <a:solidFill>
                  <a:srgbClr val="8A1538"/>
                </a:solidFill>
              </a:rPr>
              <a:t>–</a:t>
            </a:r>
            <a:endParaRPr lang="fr-FR" sz="1200" dirty="0">
              <a:solidFill>
                <a:prstClr val="black"/>
              </a:solidFill>
            </a:endParaRPr>
          </a:p>
          <a:p>
            <a:pPr lvl="0"/>
            <a:r>
              <a:rPr lang="fr-FR" sz="1200" dirty="0">
                <a:solidFill>
                  <a:srgbClr val="4F4849"/>
                </a:solidFill>
              </a:rPr>
              <a:t>vedette en latin, article en français</a:t>
            </a:r>
          </a:p>
          <a:p>
            <a:pPr lvl="0"/>
            <a:r>
              <a:rPr lang="fr-FR" sz="1200" dirty="0">
                <a:solidFill>
                  <a:srgbClr val="8A1538"/>
                </a:solidFill>
              </a:rPr>
              <a:t>Cœur</a:t>
            </a:r>
            <a:r>
              <a:rPr lang="fr-FR" sz="1200" dirty="0">
                <a:solidFill>
                  <a:prstClr val="black"/>
                </a:solidFill>
              </a:rPr>
              <a:t>. </a:t>
            </a:r>
            <a:r>
              <a:rPr lang="fr-FR" sz="1200" dirty="0" err="1">
                <a:solidFill>
                  <a:prstClr val="black"/>
                </a:solidFill>
              </a:rPr>
              <a:t>Nysten</a:t>
            </a:r>
            <a:r>
              <a:rPr lang="fr-FR" sz="1200" dirty="0">
                <a:solidFill>
                  <a:prstClr val="black"/>
                </a:solidFill>
              </a:rPr>
              <a:t> Littré-Robin (12e éd. 1865, p. 319) </a:t>
            </a:r>
            <a:r>
              <a:rPr lang="fr-FR" sz="1200" dirty="0">
                <a:solidFill>
                  <a:srgbClr val="8A1538"/>
                </a:solidFill>
              </a:rPr>
              <a:t>–</a:t>
            </a:r>
            <a:endParaRPr lang="fr-FR" sz="1200" dirty="0">
              <a:solidFill>
                <a:prstClr val="black"/>
              </a:solidFill>
            </a:endParaRPr>
          </a:p>
          <a:p>
            <a:pPr lvl="0"/>
            <a:r>
              <a:rPr lang="fr-FR" sz="1200" dirty="0">
                <a:solidFill>
                  <a:srgbClr val="4F4849"/>
                </a:solidFill>
              </a:rPr>
              <a:t>vedette et article en français</a:t>
            </a:r>
          </a:p>
          <a:p>
            <a:pPr lvl="0"/>
            <a:r>
              <a:rPr lang="fr-FR" sz="1200" dirty="0">
                <a:solidFill>
                  <a:srgbClr val="8A1538"/>
                </a:solidFill>
              </a:rPr>
              <a:t>Cœur</a:t>
            </a:r>
            <a:r>
              <a:rPr lang="fr-FR" sz="1200" dirty="0">
                <a:solidFill>
                  <a:prstClr val="black"/>
                </a:solidFill>
              </a:rPr>
              <a:t>. </a:t>
            </a:r>
            <a:r>
              <a:rPr lang="fr-FR" sz="1200" dirty="0" err="1">
                <a:solidFill>
                  <a:prstClr val="black"/>
                </a:solidFill>
              </a:rPr>
              <a:t>Jaccoud</a:t>
            </a:r>
            <a:r>
              <a:rPr lang="fr-FR" sz="1200" dirty="0">
                <a:solidFill>
                  <a:prstClr val="black"/>
                </a:solidFill>
              </a:rPr>
              <a:t> &amp; al. (1868, vol.8, p. 249) </a:t>
            </a:r>
            <a:r>
              <a:rPr lang="fr-FR" sz="1200" dirty="0">
                <a:solidFill>
                  <a:srgbClr val="8A1538"/>
                </a:solidFill>
              </a:rPr>
              <a:t>+</a:t>
            </a:r>
            <a:endParaRPr lang="fr-FR" sz="1200" dirty="0">
              <a:solidFill>
                <a:prstClr val="black"/>
              </a:solidFill>
            </a:endParaRPr>
          </a:p>
          <a:p>
            <a:pPr lvl="0"/>
            <a:r>
              <a:rPr lang="fr-FR" sz="1200" dirty="0">
                <a:solidFill>
                  <a:srgbClr val="8A1538"/>
                </a:solidFill>
              </a:rPr>
              <a:t>Cœur</a:t>
            </a:r>
            <a:r>
              <a:rPr lang="fr-FR" sz="1200" dirty="0">
                <a:solidFill>
                  <a:prstClr val="black"/>
                </a:solidFill>
              </a:rPr>
              <a:t>. Littré-Robin (13e éd. 1873, p. 321) </a:t>
            </a:r>
            <a:r>
              <a:rPr lang="fr-FR" sz="1200" dirty="0">
                <a:solidFill>
                  <a:srgbClr val="8A1538"/>
                </a:solidFill>
              </a:rPr>
              <a:t>+ </a:t>
            </a:r>
          </a:p>
          <a:p>
            <a:pPr lvl="0"/>
            <a:r>
              <a:rPr lang="fr-FR" sz="1200" dirty="0">
                <a:solidFill>
                  <a:srgbClr val="8A1538"/>
                </a:solidFill>
              </a:rPr>
              <a:t>Cœur</a:t>
            </a:r>
            <a:r>
              <a:rPr lang="fr-FR" sz="1200" dirty="0">
                <a:solidFill>
                  <a:prstClr val="black"/>
                </a:solidFill>
              </a:rPr>
              <a:t>. Littré-Gilbert (21 éd. 1908, p. 350)</a:t>
            </a:r>
            <a:r>
              <a:rPr lang="fr-FR" sz="1200" dirty="0">
                <a:solidFill>
                  <a:srgbClr val="8A1538"/>
                </a:solidFill>
              </a:rPr>
              <a:t> +</a:t>
            </a:r>
            <a:endParaRPr lang="fr-FR" sz="1200" dirty="0">
              <a:solidFill>
                <a:prstClr val="black"/>
              </a:solidFill>
            </a:endParaRPr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2115" y="4613671"/>
            <a:ext cx="319373" cy="335343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9542" y="4645479"/>
            <a:ext cx="260821" cy="314051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5542" y="816590"/>
            <a:ext cx="319373" cy="335343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7807" y="837881"/>
            <a:ext cx="260821" cy="314051"/>
          </a:xfrm>
          <a:prstGeom prst="rect">
            <a:avLst/>
          </a:prstGeom>
        </p:spPr>
      </p:pic>
      <p:cxnSp>
        <p:nvCxnSpPr>
          <p:cNvPr id="68" name="Connecteur droit avec flèche 67"/>
          <p:cNvCxnSpPr/>
          <p:nvPr/>
        </p:nvCxnSpPr>
        <p:spPr>
          <a:xfrm flipH="1">
            <a:off x="11006739" y="571160"/>
            <a:ext cx="595424" cy="0"/>
          </a:xfrm>
          <a:prstGeom prst="straightConnector1">
            <a:avLst/>
          </a:prstGeom>
          <a:ln>
            <a:solidFill>
              <a:srgbClr val="8A15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9512448" y="417273"/>
            <a:ext cx="1494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Lien vers Medica</a:t>
            </a:r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366" y="3494996"/>
            <a:ext cx="379013" cy="23877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168499" y="-32"/>
            <a:ext cx="3854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fonctionnelle</a:t>
            </a:r>
            <a:endParaRPr lang="fr-FR" sz="2800" dirty="0"/>
          </a:p>
        </p:txBody>
      </p:sp>
      <p:sp>
        <p:nvSpPr>
          <p:cNvPr id="73" name="ZoneTexte 72"/>
          <p:cNvSpPr txBox="1"/>
          <p:nvPr/>
        </p:nvSpPr>
        <p:spPr>
          <a:xfrm>
            <a:off x="0" y="0"/>
            <a:ext cx="352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2 – Du repérage à la présentation des données</a:t>
            </a:r>
          </a:p>
          <a:p>
            <a:r>
              <a:rPr lang="fr-FR" sz="1400" dirty="0" err="1">
                <a:solidFill>
                  <a:srgbClr val="413D40"/>
                </a:solidFill>
                <a:latin typeface="+mj-lt"/>
              </a:rPr>
              <a:t>2b</a:t>
            </a:r>
            <a:r>
              <a:rPr lang="fr-FR" sz="1400" dirty="0">
                <a:solidFill>
                  <a:srgbClr val="413D40"/>
                </a:solidFill>
                <a:latin typeface="+mj-lt"/>
              </a:rPr>
              <a:t> ‒ Conception de l’interface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987049" y="733467"/>
            <a:ext cx="102179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>
                <a:solidFill>
                  <a:srgbClr val="755D4C"/>
                </a:solidFill>
              </a:rPr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558059" y="582599"/>
            <a:ext cx="7742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De nouvelles données pour de nouvelles recherches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32096" y="2414306"/>
            <a:ext cx="1138731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FR" sz="2000" b="1" dirty="0"/>
              <a:t>mais aussi</a:t>
            </a:r>
          </a:p>
          <a:p>
            <a:pPr defTabSz="357505">
              <a:spcBef>
                <a:spcPts val="600"/>
              </a:spcBef>
              <a:tabLst>
                <a:tab pos="356870" algn="l"/>
              </a:tabLst>
            </a:pPr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sz="2000" b="1" dirty="0"/>
              <a:t>production de nouvelles données</a:t>
            </a:r>
            <a:r>
              <a:rPr lang="fr-FR" sz="2000" dirty="0"/>
              <a:t> lexicographiques: </a:t>
            </a:r>
            <a:r>
              <a:rPr lang="fr-FR" sz="2000" b="1" dirty="0"/>
              <a:t>matériau inédit </a:t>
            </a:r>
            <a:r>
              <a:rPr lang="fr-FR" sz="2000" dirty="0"/>
              <a:t>d’un grand intérêt pour la recherche 	en histoire de la santé, mais aussi pour </a:t>
            </a:r>
            <a:r>
              <a:rPr lang="fr-FR" sz="2000" b="1" dirty="0"/>
              <a:t>l’étude de l’évolution des lexiques spécialisés </a:t>
            </a:r>
            <a:r>
              <a:rPr lang="fr-FR" sz="2000" dirty="0"/>
              <a:t>en français ou du 	</a:t>
            </a:r>
            <a:r>
              <a:rPr lang="fr-FR" sz="2000" b="1" dirty="0"/>
              <a:t>devenir des termes anciens dans nos langues scientifiques modernes</a:t>
            </a:r>
            <a:endParaRPr lang="fr-FR" sz="2000" dirty="0"/>
          </a:p>
          <a:p>
            <a:pPr>
              <a:spcBef>
                <a:spcPts val="1800"/>
              </a:spcBef>
            </a:pPr>
            <a:r>
              <a:rPr lang="fr-FR" sz="2000" dirty="0"/>
              <a:t>Ces données seront mises à disposition des chercheurs en accès libre sur Medica :</a:t>
            </a:r>
          </a:p>
          <a:p>
            <a:pPr>
              <a:spcBef>
                <a:spcPts val="600"/>
              </a:spcBef>
            </a:pPr>
            <a:r>
              <a:rPr lang="fr-FR" sz="2000" dirty="0"/>
              <a:t>– Listes de mots par dictionnaire</a:t>
            </a:r>
          </a:p>
          <a:p>
            <a:r>
              <a:rPr lang="fr-FR" sz="2000" dirty="0"/>
              <a:t>– Liens effectués par les dictionnaires entre les mots</a:t>
            </a:r>
          </a:p>
          <a:p>
            <a:pPr>
              <a:spcBef>
                <a:spcPts val="1800"/>
              </a:spcBef>
            </a:pPr>
            <a:r>
              <a:rPr lang="fr-FR" sz="2000" dirty="0"/>
              <a:t>Exemple:</a:t>
            </a:r>
          </a:p>
          <a:p>
            <a:pPr defTabSz="268605"/>
            <a:r>
              <a:rPr lang="fr-FR" sz="2000" dirty="0"/>
              <a:t>	Anaïs Chambat, « La lignée </a:t>
            </a:r>
            <a:r>
              <a:rPr lang="fr-F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fr-FR" sz="2000" dirty="0" err="1"/>
              <a:t>Capuron</a:t>
            </a:r>
            <a:r>
              <a:rPr lang="fr-FR" sz="2000" dirty="0"/>
              <a:t>-</a:t>
            </a:r>
            <a:r>
              <a:rPr lang="fr-FR" sz="2000" dirty="0" err="1"/>
              <a:t>Nysten</a:t>
            </a:r>
            <a:r>
              <a:rPr lang="fr-FR" sz="2000" dirty="0"/>
              <a:t>-Littré</a:t>
            </a:r>
            <a:r>
              <a:rPr lang="fr-F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fr-FR" sz="2000" dirty="0"/>
              <a:t> entre ruptures et continuités doctrinales », 	communication au congrès </a:t>
            </a:r>
            <a:r>
              <a:rPr lang="fr-FR" sz="2000" dirty="0" err="1"/>
              <a:t>EURALEX</a:t>
            </a:r>
            <a:r>
              <a:rPr lang="fr-FR" sz="2000" dirty="0"/>
              <a:t> 2022 (Mannheim, juillet 2022)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0" y="0"/>
            <a:ext cx="4305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3 – Pistes de recherche</a:t>
            </a:r>
          </a:p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3a ‒  De nouvelles données pour de nouvelles recherches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32096" y="1265562"/>
            <a:ext cx="11387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sz="2000" b="1" dirty="0"/>
              <a:t>accès facilité au contenu </a:t>
            </a:r>
            <a:r>
              <a:rPr lang="fr-FR" sz="2000" dirty="0"/>
              <a:t>des dictionnaires</a:t>
            </a:r>
          </a:p>
          <a:p>
            <a:pPr defTabSz="268605"/>
            <a:r>
              <a:rPr lang="fr-FR" sz="2000" b="1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sz="2000" b="1" dirty="0"/>
              <a:t>possibilités accrues de navigation </a:t>
            </a:r>
            <a:r>
              <a:rPr lang="fr-FR" sz="2000" dirty="0"/>
              <a:t>entre les notices, donnant accès à l’ensemble du corpus indexé</a:t>
            </a:r>
          </a:p>
          <a:p>
            <a:pPr defTabSz="268605"/>
            <a:r>
              <a:rPr lang="fr-FR" sz="2000" dirty="0"/>
              <a:t>	(49 dictionnaires et encyclopédies), et non aux seuls dictionnaires ayant bénéficié d’une indexation fine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08" name="Google Shape;208;p6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209" name="Google Shape;209;p6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cxnSp>
        <p:nvCxnSpPr>
          <p:cNvPr id="212" name="Google Shape;212;p6"/>
          <p:cNvCxnSpPr/>
          <p:nvPr/>
        </p:nvCxnSpPr>
        <p:spPr>
          <a:xfrm>
            <a:off x="1712686" y="6510747"/>
            <a:ext cx="1047931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13" name="Google Shape;213;p6"/>
          <p:cNvSpPr txBox="1"/>
          <p:nvPr/>
        </p:nvSpPr>
        <p:spPr>
          <a:xfrm>
            <a:off x="-1" y="0"/>
            <a:ext cx="20795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413D4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 – Genèse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rgbClr val="413D4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1b ‒ Objectifs initiaux</a:t>
            </a:r>
            <a:endParaRPr dirty="0"/>
          </a:p>
        </p:txBody>
      </p:sp>
      <p:sp>
        <p:nvSpPr>
          <p:cNvPr id="214" name="Google Shape;214;p6"/>
          <p:cNvSpPr txBox="1"/>
          <p:nvPr/>
        </p:nvSpPr>
        <p:spPr>
          <a:xfrm>
            <a:off x="770560" y="1007391"/>
            <a:ext cx="68499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1) Valoriser ce trésor lexical et en faciliter l’accès aux usagers</a:t>
            </a:r>
            <a:endParaRPr sz="2000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5" name="Google Shape;215;p6"/>
          <p:cNvPicPr preferRelativeResize="0"/>
          <p:nvPr/>
        </p:nvPicPr>
        <p:blipFill rotWithShape="1">
          <a:blip r:embed="rId3"/>
          <a:srcRect l="5698" t="80594" r="13729" b="2740"/>
          <a:stretch>
            <a:fillRect/>
          </a:stretch>
        </p:blipFill>
        <p:spPr>
          <a:xfrm>
            <a:off x="864732" y="1864428"/>
            <a:ext cx="10681336" cy="169035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218" name="Google Shape;218;p6"/>
          <p:cNvSpPr txBox="1"/>
          <p:nvPr/>
        </p:nvSpPr>
        <p:spPr>
          <a:xfrm>
            <a:off x="4777125" y="342064"/>
            <a:ext cx="26377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Objectifs initiaux</a:t>
            </a:r>
            <a:endParaRPr dirty="0"/>
          </a:p>
        </p:txBody>
      </p:sp>
      <p:sp>
        <p:nvSpPr>
          <p:cNvPr id="219" name="Google Shape;219;p6"/>
          <p:cNvSpPr txBox="1"/>
          <p:nvPr/>
        </p:nvSpPr>
        <p:spPr>
          <a:xfrm>
            <a:off x="927461" y="3567465"/>
            <a:ext cx="61200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dirty="0"/>
              <a:t>–</a:t>
            </a:r>
            <a:r>
              <a:rPr lang="fr-FR" sz="1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Fournir des clés d’accès aux « deux James »</a:t>
            </a:r>
            <a:endParaRPr dirty="0"/>
          </a:p>
        </p:txBody>
      </p:sp>
      <p:sp>
        <p:nvSpPr>
          <p:cNvPr id="220" name="Google Shape;220;p6"/>
          <p:cNvSpPr txBox="1"/>
          <p:nvPr/>
        </p:nvSpPr>
        <p:spPr>
          <a:xfrm>
            <a:off x="6958794" y="4322141"/>
            <a:ext cx="40846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Robert James, </a:t>
            </a:r>
            <a:r>
              <a:rPr lang="fr-FR" sz="1400" i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 </a:t>
            </a:r>
            <a:r>
              <a:rPr lang="fr-FR" sz="1400" i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medicinal</a:t>
            </a:r>
            <a:r>
              <a:rPr lang="fr-FR" sz="1400" i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fr-FR" sz="1400" i="1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dictionary</a:t>
            </a:r>
            <a:r>
              <a:rPr lang="fr-FR" sz="14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vol. 1, 1745</a:t>
            </a:r>
            <a:endParaRPr dirty="0"/>
          </a:p>
        </p:txBody>
      </p:sp>
      <p:sp>
        <p:nvSpPr>
          <p:cNvPr id="221" name="Google Shape;221;p6"/>
          <p:cNvSpPr txBox="1"/>
          <p:nvPr/>
        </p:nvSpPr>
        <p:spPr>
          <a:xfrm>
            <a:off x="6958794" y="5185126"/>
            <a:ext cx="49938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Robert James, traduit par Diderot, </a:t>
            </a:r>
            <a:r>
              <a:rPr lang="fr-FR" sz="14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Eidous</a:t>
            </a:r>
            <a:r>
              <a:rPr lang="fr-FR" sz="14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et Toussaint, </a:t>
            </a:r>
            <a:r>
              <a:rPr lang="fr-FR" sz="1400" i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Dictionnaire universel de médecine</a:t>
            </a:r>
            <a:r>
              <a:rPr lang="fr-FR" sz="14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, vol. 1, 1746, p. 1123-1124</a:t>
            </a:r>
            <a:endParaRPr dirty="0"/>
          </a:p>
        </p:txBody>
      </p:sp>
      <p:sp>
        <p:nvSpPr>
          <p:cNvPr id="222" name="Google Shape;222;p6"/>
          <p:cNvSpPr txBox="1"/>
          <p:nvPr/>
        </p:nvSpPr>
        <p:spPr>
          <a:xfrm>
            <a:off x="870234" y="1420181"/>
            <a:ext cx="654464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fr-FR" dirty="0"/>
              <a:t>–</a:t>
            </a:r>
            <a:r>
              <a:rPr lang="fr-FR" sz="1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Suggérer des variantes orthographiques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57" y="3964608"/>
            <a:ext cx="5747537" cy="92871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57" y="5015304"/>
            <a:ext cx="5747537" cy="106834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64732" y="3936756"/>
            <a:ext cx="10756654" cy="2146893"/>
          </a:xfrm>
          <a:prstGeom prst="rect">
            <a:avLst/>
          </a:prstGeom>
          <a:noFill/>
          <a:ln>
            <a:solidFill>
              <a:srgbClr val="755D4C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777125" y="342064"/>
            <a:ext cx="2637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Objectifs initiaux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173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1 – Genèse</a:t>
            </a:r>
          </a:p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1b ‒ Objectifs initiaux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70559" y="1027130"/>
            <a:ext cx="106405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</a:rPr>
              <a:t>2) Fournir des outils supplémentaires aux chercheurs</a:t>
            </a:r>
            <a:endParaRPr lang="fr-FR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</a:endParaRPr>
          </a:p>
          <a:p>
            <a:pPr lvl="0">
              <a:spcBef>
                <a:spcPts val="600"/>
              </a:spcBef>
              <a:defRPr/>
            </a:pPr>
            <a:r>
              <a:rPr lang="fr-FR" sz="2000" dirty="0">
                <a:solidFill>
                  <a:prstClr val="black"/>
                </a:solidFill>
              </a:rPr>
              <a:t>–</a:t>
            </a:r>
            <a:r>
              <a:rPr lang="fr-FR" dirty="0">
                <a:ea typeface="Calibri" panose="020F0502020204030204" pitchFamily="34" charset="0"/>
              </a:rPr>
              <a:t> Donner une liste alphabétique continue et </a:t>
            </a:r>
            <a:r>
              <a:rPr lang="fr-FR" dirty="0" err="1">
                <a:ea typeface="Calibri" panose="020F0502020204030204" pitchFamily="34" charset="0"/>
              </a:rPr>
              <a:t>dédoublonnée</a:t>
            </a:r>
            <a:r>
              <a:rPr lang="fr-FR" dirty="0">
                <a:ea typeface="Calibri" panose="020F0502020204030204" pitchFamily="34" charset="0"/>
              </a:rPr>
              <a:t> de tous les termes présents dans un ou plusieurs dictionnaires (= « Métadictionnaire ») </a:t>
            </a:r>
            <a:endParaRPr kumimoji="0" lang="fr-FR" i="0" u="none" strike="noStrike" kern="1200" cap="none" spc="0" normalizeH="0" baseline="0" noProof="0" dirty="0">
              <a:ln>
                <a:noFill/>
              </a:ln>
              <a:uLnTx/>
              <a:uFillTx/>
            </a:endParaRPr>
          </a:p>
          <a:p>
            <a:pPr>
              <a:spcBef>
                <a:spcPts val="600"/>
              </a:spcBef>
            </a:pPr>
            <a:r>
              <a:rPr lang="fr-FR" sz="2000" dirty="0">
                <a:solidFill>
                  <a:prstClr val="black"/>
                </a:solidFill>
              </a:rPr>
              <a:t>–</a:t>
            </a:r>
            <a:r>
              <a:rPr lang="fr-FR" dirty="0">
                <a:ea typeface="Calibri" panose="020F0502020204030204" pitchFamily="34" charset="0"/>
              </a:rPr>
              <a:t> É</a:t>
            </a:r>
            <a:r>
              <a:rPr lang="fr-FR" dirty="0">
                <a:effectLst/>
                <a:ea typeface="Calibri" panose="020F0502020204030204" pitchFamily="34" charset="0"/>
              </a:rPr>
              <a:t>largir le corpus à des dictionnaires majeurs du XVIIe siècle dont les vedettes sont en grec ou en latin</a:t>
            </a:r>
          </a:p>
          <a:p>
            <a:pPr>
              <a:spcBef>
                <a:spcPts val="600"/>
              </a:spcBef>
            </a:pPr>
            <a:endParaRPr lang="fr-FR" sz="2000" dirty="0">
              <a:effectLst/>
              <a:ea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fr-FR" sz="2000" dirty="0">
              <a:solidFill>
                <a:srgbClr val="FF000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847676" y="5772551"/>
            <a:ext cx="4581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Jo. </a:t>
            </a:r>
            <a:r>
              <a:rPr lang="fr-FR" sz="1400" b="1" dirty="0" err="1"/>
              <a:t>Gorraei</a:t>
            </a:r>
            <a:r>
              <a:rPr lang="fr-FR" sz="1400" dirty="0"/>
              <a:t> </a:t>
            </a:r>
            <a:r>
              <a:rPr lang="fr-FR" sz="1400" dirty="0" err="1"/>
              <a:t>parisiensis</a:t>
            </a:r>
            <a:r>
              <a:rPr lang="fr-FR" sz="1400" dirty="0"/>
              <a:t>, </a:t>
            </a:r>
            <a:r>
              <a:rPr lang="fr-FR" sz="1400" b="1" dirty="0" err="1"/>
              <a:t>Definitionum</a:t>
            </a:r>
            <a:r>
              <a:rPr lang="fr-FR" sz="1400" b="1" dirty="0"/>
              <a:t> </a:t>
            </a:r>
            <a:r>
              <a:rPr lang="fr-FR" sz="1400" b="1" dirty="0" err="1"/>
              <a:t>medicarum</a:t>
            </a:r>
            <a:r>
              <a:rPr lang="fr-FR" sz="1400" b="1" dirty="0"/>
              <a:t> </a:t>
            </a:r>
            <a:r>
              <a:rPr lang="fr-FR" sz="1400" b="1" dirty="0" err="1"/>
              <a:t>libri</a:t>
            </a:r>
            <a:r>
              <a:rPr lang="fr-FR" sz="1400" b="1" dirty="0"/>
              <a:t> XXIIII, </a:t>
            </a:r>
            <a:r>
              <a:rPr lang="it-IT" sz="1400" dirty="0"/>
              <a:t>Andr. Wecheli. M. D. LXXVIII 1578 [Cote: </a:t>
            </a:r>
            <a:r>
              <a:rPr lang="fr-FR" sz="1400" dirty="0"/>
              <a:t>RES 6765 et 152 B]</a:t>
            </a:r>
            <a:endParaRPr lang="fr-FR" sz="1400" dirty="0">
              <a:latin typeface="Calibri" panose="020F050202020403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332681" y="5772551"/>
            <a:ext cx="4416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 err="1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Bartholomaei</a:t>
            </a:r>
            <a:r>
              <a:rPr lang="fr-FR" sz="1400" b="1" dirty="0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Castelli, </a:t>
            </a:r>
            <a:r>
              <a:rPr lang="fr-FR" sz="1400" b="1" i="1" dirty="0" err="1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sz="1400" b="1" i="1" dirty="0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i="1" dirty="0" err="1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sz="1400" b="1" i="1" dirty="0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i="1" dirty="0" err="1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sz="1400" dirty="0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Leipzig : </a:t>
            </a:r>
            <a:r>
              <a:rPr lang="fr-FR" sz="1400" dirty="0" err="1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apud</a:t>
            </a:r>
            <a:r>
              <a:rPr lang="fr-FR" sz="1400" dirty="0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Thomam</a:t>
            </a:r>
            <a:r>
              <a:rPr lang="fr-FR" sz="1400" dirty="0"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Fritsch, 1713. [Cote : SAP 197]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82" y="3793003"/>
            <a:ext cx="5981700" cy="185767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/>
          <a:srcRect t="8176" b="10850"/>
          <a:stretch>
            <a:fillRect/>
          </a:stretch>
        </p:blipFill>
        <p:spPr>
          <a:xfrm>
            <a:off x="862182" y="3181566"/>
            <a:ext cx="2792250" cy="461818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173713" y="2724810"/>
            <a:ext cx="555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Dictionnaires possédés par la BIU Santé mais encore non numérisés, avec des vedettes en langues anciennes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/>
          <a:srcRect l="1153"/>
          <a:stretch>
            <a:fillRect/>
          </a:stretch>
        </p:blipFill>
        <p:spPr>
          <a:xfrm>
            <a:off x="7414873" y="3445951"/>
            <a:ext cx="3996284" cy="22047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32096" y="347252"/>
            <a:ext cx="1115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prstClr val="black"/>
                </a:solidFill>
                <a:latin typeface="Calibri" panose="020F0502020204030204"/>
              </a:rPr>
              <a:t>Objectif supplémentaire: d</a:t>
            </a:r>
            <a:r>
              <a:rPr kumimoji="0" lang="fr-FR" sz="28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onner</a:t>
            </a:r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43147" y="1118473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/>
          <a:srcRect t="13046"/>
          <a:stretch>
            <a:fillRect/>
          </a:stretch>
        </p:blipFill>
        <p:spPr>
          <a:xfrm>
            <a:off x="505743" y="2822066"/>
            <a:ext cx="4531758" cy="217645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4"/>
          <a:srcRect t="15458" r="6248" b="12868"/>
          <a:stretch>
            <a:fillRect/>
          </a:stretch>
        </p:blipFill>
        <p:spPr>
          <a:xfrm>
            <a:off x="505743" y="1687797"/>
            <a:ext cx="2626074" cy="25232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/>
          <a:srcRect r="2315" b="7437"/>
          <a:stretch>
            <a:fillRect/>
          </a:stretch>
        </p:blipFill>
        <p:spPr>
          <a:xfrm>
            <a:off x="505743" y="3350980"/>
            <a:ext cx="4669182" cy="67576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6"/>
          <a:srcRect t="1" b="15894"/>
          <a:stretch>
            <a:fillRect/>
          </a:stretch>
        </p:blipFill>
        <p:spPr>
          <a:xfrm>
            <a:off x="481330" y="4332229"/>
            <a:ext cx="2967729" cy="283334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457999" y="2211322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180261" y="2458212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7305829" y="475110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prstClr val="black"/>
                </a:solidFill>
              </a:rPr>
              <a:t>– </a:t>
            </a: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prstClr val="black"/>
                </a:solidFill>
              </a:rPr>
              <a:t>– </a:t>
            </a: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824652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7"/>
          <a:srcRect b="4878"/>
          <a:stretch>
            <a:fillRect/>
          </a:stretch>
        </p:blipFill>
        <p:spPr>
          <a:xfrm>
            <a:off x="481330" y="5286416"/>
            <a:ext cx="4404843" cy="736252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5399200" y="1066254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17987" y="1042578"/>
            <a:ext cx="107456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fr-FR" sz="20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Comment ? Deux possibilités d’encodage semi-automatisées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prstClr val="black"/>
                </a:solidFill>
              </a:rPr>
              <a:t>distance de Levenshtein (écart d’un caractère): seulement pour les variantes orthographiques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2000" b="1" dirty="0">
                <a:solidFill>
                  <a:prstClr val="black"/>
                </a:solidFill>
              </a:rPr>
              <a:t>indexation fine </a:t>
            </a:r>
            <a:r>
              <a:rPr lang="fr-FR" sz="2000" dirty="0">
                <a:solidFill>
                  <a:prstClr val="black"/>
                </a:solidFill>
              </a:rPr>
              <a:t>de huit dictionnaires représentatifs</a:t>
            </a:r>
          </a:p>
          <a:p>
            <a:pPr lvl="1">
              <a:defRPr/>
            </a:pPr>
            <a:endParaRPr lang="fr-FR" sz="200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defRPr/>
            </a:pPr>
            <a:r>
              <a:rPr lang="fr-F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Q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uel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degré de finesse atteindre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?</a:t>
            </a:r>
            <a:r>
              <a:rPr lang="fr-FR" sz="20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Nous avons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laissé de côté :</a:t>
            </a:r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2000" dirty="0"/>
              <a:t>les noms de domaines (Anat., Path., …)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2000" dirty="0"/>
              <a:t>les étymologies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2000" dirty="0"/>
              <a:t>le texte intégral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fr-FR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defRPr/>
            </a:pPr>
            <a:r>
              <a:rPr kumimoji="0" lang="fr-FR" sz="20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Principe: donner à voir </a:t>
            </a:r>
            <a:r>
              <a:rPr kumimoji="0" lang="fr-FR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seulement</a:t>
            </a:r>
            <a:r>
              <a:rPr kumimoji="0" lang="fr-FR" sz="20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les liens établis par les dictionnaires 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</a:rPr>
              <a:t>eux-mêmes</a:t>
            </a:r>
            <a:endParaRPr kumimoji="0" lang="fr-FR" sz="20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kumimoji="0" lang="fr-F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relations explicites: traductions, renvois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fr-FR" sz="2000" dirty="0">
                <a:solidFill>
                  <a:prstClr val="black"/>
                </a:solidFill>
                <a:latin typeface="Calibri" panose="020F0502020204030204"/>
              </a:rPr>
              <a:t>relations implicites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476855" y="6055530"/>
            <a:ext cx="4226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hétérogénéité des dictionnaires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831894" y="5631672"/>
            <a:ext cx="3574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latin typeface="Calibri" panose="020F0502020204030204"/>
              </a:rPr>
              <a:t>homogénéité des résultats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5166784"/>
            <a:ext cx="2540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limites matérielles</a:t>
            </a:r>
            <a:endParaRPr lang="fr-F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0" y="0"/>
            <a:ext cx="1925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1 – Genèse</a:t>
            </a:r>
          </a:p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1c ‒ Premiers arbitrages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432992" y="339470"/>
            <a:ext cx="311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Premiers arbitrages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003775" y="733467"/>
            <a:ext cx="101844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>
                <a:solidFill>
                  <a:srgbClr val="755D4C"/>
                </a:solidFill>
              </a:rPr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074127" y="392149"/>
            <a:ext cx="99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Exemples d’éléments de structuration : les dictionnaires anciens (1)</a:t>
            </a:r>
          </a:p>
        </p:txBody>
      </p:sp>
      <p:pic>
        <p:nvPicPr>
          <p:cNvPr id="1026" name="Image 2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3" y="1152076"/>
            <a:ext cx="67056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165039" y="1135523"/>
            <a:ext cx="472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François </a:t>
            </a:r>
            <a:r>
              <a:rPr lang="fr-FR" dirty="0" err="1"/>
              <a:t>Thévenin</a:t>
            </a:r>
            <a:r>
              <a:rPr lang="fr-FR" dirty="0"/>
              <a:t>, </a:t>
            </a:r>
            <a:r>
              <a:rPr lang="fr-FR" i="1" dirty="0"/>
              <a:t>Œuvres … contenant un traité des opérations et un dictionnaire étymologique de mots grecs servants à la médecine</a:t>
            </a:r>
            <a:r>
              <a:rPr lang="fr-FR" dirty="0"/>
              <a:t>, recueillis par </a:t>
            </a:r>
            <a:r>
              <a:rPr lang="fr-FR" dirty="0" err="1"/>
              <a:t>maistre</a:t>
            </a:r>
            <a:r>
              <a:rPr lang="fr-FR" dirty="0"/>
              <a:t> </a:t>
            </a:r>
            <a:r>
              <a:rPr lang="fr-FR" dirty="0" err="1"/>
              <a:t>Parthon</a:t>
            </a:r>
            <a:r>
              <a:rPr lang="fr-FR" dirty="0"/>
              <a:t>, Paris, 1658, p. 391.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0171" y="2658105"/>
            <a:ext cx="6982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Il s’agit d’une traduction française abrégée du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 </a:t>
            </a:r>
            <a:r>
              <a:rPr lang="fr-FR" dirty="0"/>
              <a:t>de Jean De </a:t>
            </a:r>
            <a:r>
              <a:rPr lang="fr-FR" dirty="0" err="1"/>
              <a:t>Gorris</a:t>
            </a:r>
            <a:r>
              <a:rPr lang="fr-FR" dirty="0"/>
              <a:t> (1622). Les vedettes, en grec ancien, sont suivies de la transcription de leur prononciation en grec byzantin/moderne (et non d’une translittération).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0" y="0"/>
            <a:ext cx="352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2 – Du repérage à la présentation des données</a:t>
            </a:r>
          </a:p>
          <a:p>
            <a:r>
              <a:rPr lang="fr-FR" sz="1400" dirty="0" err="1">
                <a:solidFill>
                  <a:srgbClr val="413D40"/>
                </a:solidFill>
                <a:latin typeface="+mj-lt"/>
              </a:rPr>
              <a:t>2a</a:t>
            </a:r>
            <a:r>
              <a:rPr lang="fr-FR" sz="1400" dirty="0">
                <a:solidFill>
                  <a:srgbClr val="413D40"/>
                </a:solidFill>
                <a:latin typeface="+mj-lt"/>
              </a:rPr>
              <a:t> ‒ Structuration et encodage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/>
          <a:srcRect l="1153"/>
          <a:stretch>
            <a:fillRect/>
          </a:stretch>
        </p:blipFill>
        <p:spPr>
          <a:xfrm>
            <a:off x="7192272" y="3715843"/>
            <a:ext cx="4672807" cy="258730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720319" y="2837296"/>
            <a:ext cx="361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</a:t>
            </a:r>
            <a:r>
              <a:rPr lang="fr-FR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Castelli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1746, p. 3.</a:t>
            </a:r>
            <a:endParaRPr lang="fr-FR" sz="2800" dirty="0"/>
          </a:p>
        </p:txBody>
      </p:sp>
      <p:sp>
        <p:nvSpPr>
          <p:cNvPr id="19" name="ZoneTexte 18"/>
          <p:cNvSpPr txBox="1"/>
          <p:nvPr/>
        </p:nvSpPr>
        <p:spPr>
          <a:xfrm>
            <a:off x="3781592" y="4762807"/>
            <a:ext cx="2647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p. 1.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9"/>
          <a:stretch>
            <a:fillRect/>
          </a:stretch>
        </p:blipFill>
        <p:spPr>
          <a:xfrm>
            <a:off x="291304" y="4402133"/>
            <a:ext cx="3282405" cy="15178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61" y="1321164"/>
            <a:ext cx="4458322" cy="439163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27" y="2139937"/>
            <a:ext cx="5210902" cy="184810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87" y="4538941"/>
            <a:ext cx="5296639" cy="866896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5835463" y="4169609"/>
            <a:ext cx="35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peu plus loin sur la même page…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914727" y="1562759"/>
            <a:ext cx="377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James Diderot &amp; al. </a:t>
            </a:r>
            <a:r>
              <a:rPr lang="fr-FR" dirty="0"/>
              <a:t>(1747), t.4, p. 3-4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074127" y="392149"/>
            <a:ext cx="99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Exemples d’éléments de structuration : les dictionnaires anciens (2)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0" y="0"/>
            <a:ext cx="352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2 – Du repérage à la présentation des données</a:t>
            </a:r>
          </a:p>
          <a:p>
            <a:r>
              <a:rPr lang="fr-FR" sz="1400" dirty="0" err="1">
                <a:solidFill>
                  <a:srgbClr val="413D40"/>
                </a:solidFill>
                <a:latin typeface="+mj-lt"/>
              </a:rPr>
              <a:t>2a</a:t>
            </a:r>
            <a:r>
              <a:rPr lang="fr-FR" sz="1400" dirty="0">
                <a:solidFill>
                  <a:srgbClr val="413D40"/>
                </a:solidFill>
                <a:latin typeface="+mj-lt"/>
              </a:rPr>
              <a:t> ‒ Structuration et encodage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344777" y="0"/>
            <a:ext cx="3847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Du document à l’XML-TEI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66849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netteté,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2172"/>
            <a:ext cx="3373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d’image,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le logiciel d’OCR.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0" y="0"/>
            <a:ext cx="352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413D40"/>
                </a:solidFill>
                <a:latin typeface="+mj-lt"/>
              </a:rPr>
              <a:t>2 – Du repérage à la présentation des données</a:t>
            </a:r>
          </a:p>
          <a:p>
            <a:r>
              <a:rPr lang="fr-FR" sz="1400" dirty="0" err="1">
                <a:solidFill>
                  <a:srgbClr val="413D40"/>
                </a:solidFill>
                <a:latin typeface="+mj-lt"/>
              </a:rPr>
              <a:t>2a</a:t>
            </a:r>
            <a:r>
              <a:rPr lang="fr-FR" sz="1400" dirty="0">
                <a:solidFill>
                  <a:srgbClr val="413D40"/>
                </a:solidFill>
                <a:latin typeface="+mj-lt"/>
              </a:rPr>
              <a:t> ‒ Structuration et encodage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1403</Words>
  <Application>Microsoft Office PowerPoint</Application>
  <PresentationFormat>Grand écran</PresentationFormat>
  <Paragraphs>192</Paragraphs>
  <Slides>13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Anais Chambat</cp:lastModifiedBy>
  <cp:revision>389</cp:revision>
  <dcterms:created xsi:type="dcterms:W3CDTF">2022-06-22T23:35:51Z</dcterms:created>
  <dcterms:modified xsi:type="dcterms:W3CDTF">2022-09-08T16:28:12Z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